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5" r:id="rId4"/>
    <p:sldId id="266" r:id="rId5"/>
    <p:sldId id="258" r:id="rId6"/>
    <p:sldId id="264" r:id="rId7"/>
    <p:sldId id="260" r:id="rId8"/>
    <p:sldId id="262" r:id="rId9"/>
    <p:sldId id="263" r:id="rId10"/>
    <p:sldId id="267" r:id="rId11"/>
    <p:sldId id="268" r:id="rId12"/>
    <p:sldId id="261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FCCD9-FA92-4BA8-9F81-E6041D518C15}" type="datetimeFigureOut">
              <a:rPr lang="en-GB" smtClean="0"/>
              <a:t>03/10/2018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3A09B8-7C8C-4D30-98B8-BB35FB9A4838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95252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Communication sans fils</a:t>
            </a:r>
          </a:p>
          <a:p>
            <a:r>
              <a:rPr lang="fr-CH" dirty="0"/>
              <a:t>Course à pied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792376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Cahier des charges: &lt;200g, Portée 5km, autonomie &gt;= 10h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5382097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Concentrateur multi </a:t>
            </a:r>
            <a:r>
              <a:rPr lang="fr-CH" dirty="0" err="1"/>
              <a:t>channel</a:t>
            </a:r>
            <a:r>
              <a:rPr lang="fr-CH" dirty="0"/>
              <a:t> ~150CHF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71646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H" dirty="0"/>
              <a:t>LoRa: Protocole intelligent gestion </a:t>
            </a:r>
            <a:r>
              <a:rPr lang="fr-CH" dirty="0" err="1"/>
              <a:t>sf</a:t>
            </a:r>
            <a:r>
              <a:rPr lang="fr-CH" dirty="0"/>
              <a:t> et </a:t>
            </a:r>
            <a:r>
              <a:rPr lang="fr-CH" dirty="0" err="1"/>
              <a:t>pwr</a:t>
            </a:r>
            <a:r>
              <a:rPr lang="fr-CH" dirty="0"/>
              <a:t>?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43A09B8-7C8C-4D30-98B8-BB35FB9A4838}" type="slidenum">
              <a:rPr lang="en-GB" smtClean="0"/>
              <a:t>11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59111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10/3/2018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DC3E10-DC7E-480B-B00B-30D18125AD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621607"/>
            <a:ext cx="10993549" cy="590321"/>
          </a:xfrm>
        </p:spPr>
        <p:txBody>
          <a:bodyPr>
            <a:normAutofit fontScale="90000"/>
          </a:bodyPr>
          <a:lstStyle/>
          <a:p>
            <a:r>
              <a:rPr lang="fr-CH" dirty="0"/>
              <a:t>Travail de </a:t>
            </a:r>
            <a:r>
              <a:rPr lang="fr-CH" dirty="0" err="1"/>
              <a:t>bachelor</a:t>
            </a:r>
            <a:endParaRPr lang="en-GB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A8CB2E0-05AC-4FFC-9139-99AF96FE13C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8303" y="1537866"/>
            <a:ext cx="10993546" cy="590321"/>
          </a:xfrm>
        </p:spPr>
        <p:txBody>
          <a:bodyPr>
            <a:noAutofit/>
          </a:bodyPr>
          <a:lstStyle/>
          <a:p>
            <a:r>
              <a:rPr lang="fr-CH" sz="2000" dirty="0"/>
              <a:t>Conception d’un système de suivi temps réel LoRa pour compétitions sportives</a:t>
            </a:r>
            <a:endParaRPr lang="en-GB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864B434-6E81-40C8-ABD0-D0B6A59D573E}"/>
              </a:ext>
            </a:extLst>
          </p:cNvPr>
          <p:cNvSpPr txBox="1"/>
          <p:nvPr/>
        </p:nvSpPr>
        <p:spPr>
          <a:xfrm>
            <a:off x="648303" y="2023238"/>
            <a:ext cx="28491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>
                <a:solidFill>
                  <a:schemeClr val="accent1"/>
                </a:solidFill>
              </a:rPr>
              <a:t>Auteur: Léonard Bise – ISEC</a:t>
            </a:r>
            <a:br>
              <a:rPr lang="fr-CH" dirty="0">
                <a:solidFill>
                  <a:schemeClr val="accent1"/>
                </a:solidFill>
              </a:rPr>
            </a:br>
            <a:r>
              <a:rPr lang="fr-CH" dirty="0">
                <a:solidFill>
                  <a:schemeClr val="accent1"/>
                </a:solidFill>
              </a:rPr>
              <a:t>Conseiller: Pierre </a:t>
            </a:r>
            <a:r>
              <a:rPr lang="fr-CH" dirty="0" err="1">
                <a:solidFill>
                  <a:schemeClr val="accent1"/>
                </a:solidFill>
              </a:rPr>
              <a:t>Bressy</a:t>
            </a:r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9934143-1FBD-47FD-85F6-3B8B3EA26DE4}"/>
              </a:ext>
            </a:extLst>
          </p:cNvPr>
          <p:cNvSpPr txBox="1"/>
          <p:nvPr/>
        </p:nvSpPr>
        <p:spPr>
          <a:xfrm>
            <a:off x="648303" y="1106979"/>
            <a:ext cx="2164375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sz="2200" dirty="0">
                <a:solidFill>
                  <a:schemeClr val="accent1"/>
                </a:solidFill>
              </a:rPr>
              <a:t>Soutenance orale</a:t>
            </a:r>
          </a:p>
        </p:txBody>
      </p:sp>
    </p:spTree>
    <p:extLst>
      <p:ext uri="{BB962C8B-B14F-4D97-AF65-F5344CB8AC3E}">
        <p14:creationId xmlns:p14="http://schemas.microsoft.com/office/powerpoint/2010/main" val="24226649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8F9319-BCE5-4151-B66F-5A7BF1DF26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Tests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0066953-8E4C-4801-A94E-82EF0013DC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146999"/>
            <a:ext cx="6867173" cy="386278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D3FF29F-906A-4576-B8C2-3FAD2274C80A}"/>
              </a:ext>
            </a:extLst>
          </p:cNvPr>
          <p:cNvSpPr txBox="1"/>
          <p:nvPr/>
        </p:nvSpPr>
        <p:spPr>
          <a:xfrm>
            <a:off x="7892249" y="2146999"/>
            <a:ext cx="371855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Test phase #1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Validation matériel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Test phase #2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Validation communication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Test phase #3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Validation système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Test de distance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Test d’autonomie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2406542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97929F-36ED-4042-96BD-4F6DA4D0BE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Évolutions futures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B9C28-D37E-4F9C-ABB4-7BEBDFF745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Augmentations du nombre de capteurs/passerelles</a:t>
            </a:r>
          </a:p>
          <a:p>
            <a:r>
              <a:rPr lang="fr-CH" dirty="0"/>
              <a:t>Implémentation de </a:t>
            </a:r>
            <a:r>
              <a:rPr lang="fr-CH" dirty="0" err="1"/>
              <a:t>LoRaWAN</a:t>
            </a:r>
            <a:endParaRPr lang="fr-CH" dirty="0"/>
          </a:p>
          <a:p>
            <a:r>
              <a:rPr lang="fr-CH" dirty="0"/>
              <a:t>Création d’une API web (REST)</a:t>
            </a:r>
          </a:p>
          <a:p>
            <a:r>
              <a:rPr lang="fr-CH" dirty="0"/>
              <a:t>Optimisation de la configuration LoRa</a:t>
            </a:r>
          </a:p>
          <a:p>
            <a:r>
              <a:rPr lang="fr-CH" dirty="0"/>
              <a:t>Réduction de l’accumulateur</a:t>
            </a:r>
          </a:p>
          <a:p>
            <a:r>
              <a:rPr lang="fr-CH" dirty="0"/>
              <a:t>Amélioration de l’application mobile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39325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673FE-E7F2-400B-B55A-97A3780083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Conclusion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5069A3-8EC2-4781-9D69-29A12DD30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Gestion du planning</a:t>
            </a:r>
          </a:p>
          <a:p>
            <a:r>
              <a:rPr lang="fr-CH" dirty="0"/>
              <a:t>Maturité de </a:t>
            </a:r>
            <a:r>
              <a:rPr lang="fr-CH" dirty="0" err="1"/>
              <a:t>Zephyr</a:t>
            </a:r>
            <a:r>
              <a:rPr lang="fr-CH" dirty="0"/>
              <a:t> pour les microcontrôleurs SAM</a:t>
            </a:r>
          </a:p>
          <a:p>
            <a:r>
              <a:rPr lang="fr-CH" dirty="0"/>
              <a:t>Complexité podomètre</a:t>
            </a:r>
          </a:p>
          <a:p>
            <a:r>
              <a:rPr lang="fr-CH" dirty="0"/>
              <a:t>Tests du système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379349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3DB38-4208-4F28-88B7-20613E83EF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Les communications sans fil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A2271EE-0270-43FF-8969-2F74AF9D16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83097" y="2293682"/>
            <a:ext cx="1731146" cy="17311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F747510-6EFA-4957-930C-F83FF427C2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80563" y="2293682"/>
            <a:ext cx="4527999" cy="29855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BF5A16B-B54C-46D2-ADF8-6ACBF8280A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6640" y="2237829"/>
            <a:ext cx="2879697" cy="6918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203F645-1AB7-4CE0-B135-A97D1007FE3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08527" y="5050378"/>
            <a:ext cx="2549140" cy="1092943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3DBA253-733C-4C2D-90DF-D918227D7B8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43197" y="4580197"/>
            <a:ext cx="2251970" cy="1334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03341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D277B-046F-48A6-9431-7DF4D873C2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La Course à pied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FAAB6E-7C7B-4A63-8CDA-37CB4A2AEA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437" y="2540632"/>
            <a:ext cx="4774467" cy="318546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35E74C-E43D-431F-B31E-E3E037CDDE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9581" y="2352740"/>
            <a:ext cx="5665981" cy="3803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160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97760F-3194-40E6-A030-FC2033456D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L’idée</a:t>
            </a:r>
            <a:endParaRPr lang="en-GB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C285060-5143-48DD-9F42-BCF11871A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288958"/>
            <a:ext cx="2206397" cy="191343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1FFDCF4-6189-456A-8378-B6995BBEED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99" y="2288958"/>
            <a:ext cx="6367638" cy="344601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96B339F-4276-41A8-9B1A-BB58F7FB0E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97021" y="3924052"/>
            <a:ext cx="2394353" cy="2029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283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35D28-E19F-4949-8DA5-E6ADAE2D3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 système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0D6517A-A375-4F9C-B03B-25B0C457B6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9053" y="1895844"/>
            <a:ext cx="7213893" cy="4865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146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D86075-FB13-4F15-BD9B-7C74E52860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Choix Lora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C19D9B-009A-44AC-9197-5784EEF6A8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H" dirty="0"/>
              <a:t>GSM vs </a:t>
            </a:r>
            <a:r>
              <a:rPr lang="fr-CH" dirty="0" err="1"/>
              <a:t>Zigbee</a:t>
            </a:r>
            <a:r>
              <a:rPr lang="fr-CH" dirty="0"/>
              <a:t> vs LoRa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053693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6C0EF-C256-4E62-96A0-0B4B0C8F92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Le capteur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B9AF48-D5B6-4B2B-8DB6-31FE7EBAC0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1192" y="2123043"/>
            <a:ext cx="6049765" cy="403280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298297-A913-4393-BA9D-2238B5536432}"/>
              </a:ext>
            </a:extLst>
          </p:cNvPr>
          <p:cNvSpPr txBox="1"/>
          <p:nvPr/>
        </p:nvSpPr>
        <p:spPr>
          <a:xfrm>
            <a:off x="6773661" y="2123043"/>
            <a:ext cx="504251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ATSAMD21G18 – ARM Cortex M0 @ 42 Mhz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256 </a:t>
            </a:r>
            <a:r>
              <a:rPr lang="fr-CH" dirty="0" err="1">
                <a:solidFill>
                  <a:schemeClr val="accent1"/>
                </a:solidFill>
              </a:rPr>
              <a:t>kB</a:t>
            </a:r>
            <a:r>
              <a:rPr lang="fr-CH" dirty="0">
                <a:solidFill>
                  <a:schemeClr val="accent1"/>
                </a:solidFill>
              </a:rPr>
              <a:t> Flash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32 </a:t>
            </a:r>
            <a:r>
              <a:rPr lang="fr-CH" dirty="0" err="1">
                <a:solidFill>
                  <a:schemeClr val="accent1"/>
                </a:solidFill>
              </a:rPr>
              <a:t>kB</a:t>
            </a:r>
            <a:r>
              <a:rPr lang="fr-CH" dirty="0">
                <a:solidFill>
                  <a:schemeClr val="accent1"/>
                </a:solidFill>
              </a:rPr>
              <a:t> RAM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LoRa / </a:t>
            </a:r>
            <a:r>
              <a:rPr lang="fr-CH" dirty="0" err="1">
                <a:solidFill>
                  <a:schemeClr val="accent1"/>
                </a:solidFill>
              </a:rPr>
              <a:t>LoRaWAN</a:t>
            </a:r>
            <a:endParaRPr lang="fr-CH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GPS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Accéléromètre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Rythme cardiaque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Accumulateur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OS temps réel </a:t>
            </a:r>
            <a:r>
              <a:rPr lang="fr-CH" dirty="0" err="1">
                <a:solidFill>
                  <a:schemeClr val="accent1"/>
                </a:solidFill>
              </a:rPr>
              <a:t>Zephyr</a:t>
            </a:r>
            <a:endParaRPr lang="fr-CH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en-GB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Dimensions 70mm x 40mm x 30mm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P</a:t>
            </a:r>
            <a:r>
              <a:rPr lang="en-GB" dirty="0" err="1">
                <a:solidFill>
                  <a:schemeClr val="accent1"/>
                </a:solidFill>
              </a:rPr>
              <a:t>oids</a:t>
            </a:r>
            <a:r>
              <a:rPr lang="en-GB" dirty="0">
                <a:solidFill>
                  <a:schemeClr val="accent1"/>
                </a:solidFill>
              </a:rPr>
              <a:t> 83g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P</a:t>
            </a:r>
            <a:r>
              <a:rPr lang="en-GB" dirty="0" err="1">
                <a:solidFill>
                  <a:schemeClr val="accent1"/>
                </a:solidFill>
              </a:rPr>
              <a:t>ortée</a:t>
            </a:r>
            <a:r>
              <a:rPr lang="en-GB" dirty="0">
                <a:solidFill>
                  <a:schemeClr val="accent1"/>
                </a:solidFill>
              </a:rPr>
              <a:t> au </a:t>
            </a:r>
            <a:r>
              <a:rPr lang="en-GB" dirty="0" err="1">
                <a:solidFill>
                  <a:schemeClr val="accent1"/>
                </a:solidFill>
              </a:rPr>
              <a:t>moins</a:t>
            </a:r>
            <a:r>
              <a:rPr lang="en-GB" dirty="0">
                <a:solidFill>
                  <a:schemeClr val="accent1"/>
                </a:solidFill>
              </a:rPr>
              <a:t> 1.2 km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A</a:t>
            </a:r>
            <a:r>
              <a:rPr lang="en-GB" dirty="0" err="1">
                <a:solidFill>
                  <a:schemeClr val="accent1"/>
                </a:solidFill>
              </a:rPr>
              <a:t>utonomie</a:t>
            </a:r>
            <a:r>
              <a:rPr lang="en-GB" dirty="0">
                <a:solidFill>
                  <a:schemeClr val="accent1"/>
                </a:solidFill>
              </a:rPr>
              <a:t> &gt;19h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>
                <a:solidFill>
                  <a:schemeClr val="accent1"/>
                </a:solidFill>
              </a:rPr>
              <a:t>P</a:t>
            </a:r>
            <a:r>
              <a:rPr lang="en-GB" dirty="0" err="1">
                <a:solidFill>
                  <a:schemeClr val="accent1"/>
                </a:solidFill>
              </a:rPr>
              <a:t>rix</a:t>
            </a:r>
            <a:r>
              <a:rPr lang="en-GB" dirty="0">
                <a:solidFill>
                  <a:schemeClr val="accent1"/>
                </a:solidFill>
              </a:rPr>
              <a:t> ~180CHF</a:t>
            </a:r>
            <a:endParaRPr lang="fr-CH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8419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0FF85A-151F-4A50-8DC1-C9D64095A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La passerelle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D41DFE9-8935-44B9-8FDC-3702275DA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7261" y="1991276"/>
            <a:ext cx="4197795" cy="443615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5DAF728-9289-4BDB-95A3-E4181941959A}"/>
              </a:ext>
            </a:extLst>
          </p:cNvPr>
          <p:cNvSpPr txBox="1"/>
          <p:nvPr/>
        </p:nvSpPr>
        <p:spPr>
          <a:xfrm>
            <a:off x="6096000" y="1991276"/>
            <a:ext cx="3844129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Raspberry Pi Model 3B+ @ 1.4 </a:t>
            </a:r>
            <a:r>
              <a:rPr lang="fr-CH" dirty="0" err="1"/>
              <a:t>Ghz</a:t>
            </a: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OS Raspbian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Dragino</a:t>
            </a:r>
            <a:r>
              <a:rPr lang="fr-CH" dirty="0"/>
              <a:t> LoRa HAT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Passerelle single </a:t>
            </a:r>
            <a:r>
              <a:rPr lang="fr-CH" dirty="0" err="1"/>
              <a:t>channel</a:t>
            </a: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Packet</a:t>
            </a:r>
            <a:r>
              <a:rPr lang="fr-CH" dirty="0"/>
              <a:t> Forwarder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Serveur d’application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Base de données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Poids 90g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Prix ~80CHF</a:t>
            </a:r>
          </a:p>
        </p:txBody>
      </p:sp>
    </p:spTree>
    <p:extLst>
      <p:ext uri="{BB962C8B-B14F-4D97-AF65-F5344CB8AC3E}">
        <p14:creationId xmlns:p14="http://schemas.microsoft.com/office/powerpoint/2010/main" val="1701548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96546F-06E5-4A58-B94D-1C0B08A885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H" dirty="0"/>
              <a:t>L’application mobile</a:t>
            </a:r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971EBF-4641-420F-BD4A-53EFDBA6C4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92" y="2084587"/>
            <a:ext cx="6426449" cy="36148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474C1E4-B2EE-4DBF-8833-15AA2006E195}"/>
              </a:ext>
            </a:extLst>
          </p:cNvPr>
          <p:cNvSpPr txBox="1"/>
          <p:nvPr/>
        </p:nvSpPr>
        <p:spPr>
          <a:xfrm>
            <a:off x="7395099" y="2084587"/>
            <a:ext cx="421570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Application Java Android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Maps</a:t>
            </a:r>
            <a:r>
              <a:rPr lang="fr-CH" dirty="0"/>
              <a:t> SDK for Android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 err="1"/>
              <a:t>libpqxx</a:t>
            </a:r>
            <a:r>
              <a:rPr lang="fr-CH" dirty="0"/>
              <a:t> pour PostgreSQL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endParaRPr lang="fr-CH" dirty="0"/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Visualisation des compétitions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Mode live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Mode replay</a:t>
            </a:r>
          </a:p>
          <a:p>
            <a:pPr marL="285750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Gestion des compétitions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Création de courses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Création de coureurs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Inscriptions</a:t>
            </a:r>
          </a:p>
          <a:p>
            <a:pPr marL="742950" lvl="1" indent="-285750">
              <a:buClr>
                <a:schemeClr val="accent2"/>
              </a:buClr>
              <a:buFont typeface="Wingdings" panose="05000000000000000000" pitchFamily="2" charset="2"/>
              <a:buChar char="§"/>
            </a:pPr>
            <a:r>
              <a:rPr lang="fr-CH" dirty="0"/>
              <a:t>Début/Fin de course</a:t>
            </a:r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464816D-722A-4AC8-98B2-01921889446A}"/>
              </a:ext>
            </a:extLst>
          </p:cNvPr>
          <p:cNvSpPr txBox="1"/>
          <p:nvPr/>
        </p:nvSpPr>
        <p:spPr>
          <a:xfrm>
            <a:off x="1100831" y="6285390"/>
            <a:ext cx="1438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H" dirty="0"/>
              <a:t>TODO </a:t>
            </a:r>
            <a:r>
              <a:rPr lang="fr-CH" dirty="0" err="1"/>
              <a:t>Video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1909052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65359"/>
      </a:accent1>
      <a:accent2>
        <a:srgbClr val="ED8428"/>
      </a:accent2>
      <a:accent3>
        <a:srgbClr val="E6C46D"/>
      </a:accent3>
      <a:accent4>
        <a:srgbClr val="969FA7"/>
      </a:accent4>
      <a:accent5>
        <a:srgbClr val="A9C37C"/>
      </a:accent5>
      <a:accent6>
        <a:srgbClr val="5A8071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5D8C9649-FBE1-4B5B-8258-8A170F9843A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TM03457464[[fn=Dividend]]</Template>
  <TotalTime>4261</TotalTime>
  <Words>265</Words>
  <Application>Microsoft Office PowerPoint</Application>
  <PresentationFormat>Widescreen</PresentationFormat>
  <Paragraphs>82</Paragraphs>
  <Slides>12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Calibri</vt:lpstr>
      <vt:lpstr>Gill Sans MT</vt:lpstr>
      <vt:lpstr>Wingdings</vt:lpstr>
      <vt:lpstr>Wingdings 2</vt:lpstr>
      <vt:lpstr>Dividend</vt:lpstr>
      <vt:lpstr>Travail de bachelor</vt:lpstr>
      <vt:lpstr>Les communications sans fil</vt:lpstr>
      <vt:lpstr>La Course à pied</vt:lpstr>
      <vt:lpstr>L’idée</vt:lpstr>
      <vt:lpstr>Le système</vt:lpstr>
      <vt:lpstr>Choix Lora</vt:lpstr>
      <vt:lpstr>Le capteur</vt:lpstr>
      <vt:lpstr>La passerelle</vt:lpstr>
      <vt:lpstr>L’application mobile</vt:lpstr>
      <vt:lpstr>Tests</vt:lpstr>
      <vt:lpstr>Évolutions futures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Léonard Bise</dc:creator>
  <cp:lastModifiedBy>Léonard Bise</cp:lastModifiedBy>
  <cp:revision>133</cp:revision>
  <dcterms:created xsi:type="dcterms:W3CDTF">2018-10-03T16:29:04Z</dcterms:created>
  <dcterms:modified xsi:type="dcterms:W3CDTF">2018-10-06T15:30:54Z</dcterms:modified>
</cp:coreProperties>
</file>

<file path=docProps/thumbnail.jpeg>
</file>